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257" r:id="rId2"/>
    <p:sldId id="258" r:id="rId3"/>
    <p:sldId id="259" r:id="rId4"/>
    <p:sldId id="260" r:id="rId5"/>
    <p:sldId id="264" r:id="rId6"/>
    <p:sldId id="265" r:id="rId7"/>
    <p:sldId id="263" r:id="rId8"/>
    <p:sldId id="261" r:id="rId9"/>
    <p:sldId id="262" r:id="rId10"/>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516" y="3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UY"/>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9C59CCC-7A93-48AE-8235-EC693D5B4B41}" type="datetimeFigureOut">
              <a:rPr lang="es-UY" smtClean="0"/>
              <a:pPr/>
              <a:t>12/05/2011</a:t>
            </a:fld>
            <a:endParaRPr lang="es-UY"/>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UY"/>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1548B7A-107D-4F48-ADF8-67AF862DCD9E}" type="slidenum">
              <a:rPr lang="es-UY" smtClean="0"/>
              <a:pPr/>
              <a:t>‹Nº›</a:t>
            </a:fld>
            <a:endParaRPr lang="es-UY"/>
          </a:p>
        </p:txBody>
      </p:sp>
    </p:spTree>
    <p:extLst>
      <p:ext uri="{BB962C8B-B14F-4D97-AF65-F5344CB8AC3E}">
        <p14:creationId xmlns:p14="http://schemas.microsoft.com/office/powerpoint/2010/main" val="742735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A99370-8BDC-44AD-ADEE-F9651B748DF1}" type="datetimeFigureOut">
              <a:rPr lang="fr-FR" smtClean="0"/>
              <a:t>12/05/2011</a:t>
            </a:fld>
            <a:endParaRPr lang="fr-F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C1E4F0-9269-4C07-9488-982934A30061}" type="slidenum">
              <a:rPr lang="fr-FR" smtClean="0"/>
              <a:t>‹Nº›</a:t>
            </a:fld>
            <a:endParaRPr lang="fr-FR"/>
          </a:p>
        </p:txBody>
      </p:sp>
    </p:spTree>
    <p:extLst>
      <p:ext uri="{BB962C8B-B14F-4D97-AF65-F5344CB8AC3E}">
        <p14:creationId xmlns:p14="http://schemas.microsoft.com/office/powerpoint/2010/main" val="290538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fr-FR" dirty="0"/>
          </a:p>
        </p:txBody>
      </p:sp>
      <p:sp>
        <p:nvSpPr>
          <p:cNvPr id="4" name="3 Marcador de número de diapositiva"/>
          <p:cNvSpPr>
            <a:spLocks noGrp="1"/>
          </p:cNvSpPr>
          <p:nvPr>
            <p:ph type="sldNum" sz="quarter" idx="10"/>
          </p:nvPr>
        </p:nvSpPr>
        <p:spPr/>
        <p:txBody>
          <a:bodyPr/>
          <a:lstStyle/>
          <a:p>
            <a:fld id="{ADC1E4F0-9269-4C07-9488-982934A30061}" type="slidenum">
              <a:rPr lang="fr-FR" smtClean="0"/>
              <a:t>9</a:t>
            </a:fld>
            <a:endParaRPr lang="fr-FR"/>
          </a:p>
        </p:txBody>
      </p:sp>
    </p:spTree>
    <p:extLst>
      <p:ext uri="{BB962C8B-B14F-4D97-AF65-F5344CB8AC3E}">
        <p14:creationId xmlns:p14="http://schemas.microsoft.com/office/powerpoint/2010/main" val="25913321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90D7E6B-EAEF-43D3-AFCD-61A85C7B7CA6}" type="datetimeFigureOut">
              <a:rPr lang="es-AR" smtClean="0"/>
              <a:pPr/>
              <a:t>12/05/2011</a:t>
            </a:fld>
            <a:endParaRPr lang="es-A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A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86DD7ED1-3016-4A8C-B80E-1C50C0477ED5}" type="slidenum">
              <a:rPr lang="es-AR" smtClean="0"/>
              <a:pPr/>
              <a:t>‹Nº›</a:t>
            </a:fld>
            <a:endParaRPr lang="es-AR"/>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90D7E6B-EAEF-43D3-AFCD-61A85C7B7CA6}" type="datetimeFigureOut">
              <a:rPr lang="es-AR" smtClean="0"/>
              <a:pPr/>
              <a:t>12/05/2011</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6DD7ED1-3016-4A8C-B80E-1C50C0477ED5}" type="slidenum">
              <a:rPr lang="es-AR" smtClean="0"/>
              <a:pPr/>
              <a:t>‹Nº›</a:t>
            </a:fld>
            <a:endParaRPr lang="es-AR"/>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90D7E6B-EAEF-43D3-AFCD-61A85C7B7CA6}" type="datetimeFigureOut">
              <a:rPr lang="es-AR" smtClean="0"/>
              <a:pPr/>
              <a:t>12/05/2011</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6DD7ED1-3016-4A8C-B80E-1C50C0477ED5}" type="slidenum">
              <a:rPr lang="es-AR" smtClean="0"/>
              <a:pPr/>
              <a:t>‹Nº›</a:t>
            </a:fld>
            <a:endParaRPr lang="es-AR"/>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B90D7E6B-EAEF-43D3-AFCD-61A85C7B7CA6}" type="datetimeFigureOut">
              <a:rPr lang="es-AR" smtClean="0"/>
              <a:pPr/>
              <a:t>12/05/2011</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6DD7ED1-3016-4A8C-B80E-1C50C0477ED5}" type="slidenum">
              <a:rPr lang="es-AR" smtClean="0"/>
              <a:pPr/>
              <a:t>‹Nº›</a:t>
            </a:fld>
            <a:endParaRPr lang="es-AR"/>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90D7E6B-EAEF-43D3-AFCD-61A85C7B7CA6}" type="datetimeFigureOut">
              <a:rPr lang="es-AR" smtClean="0"/>
              <a:pPr/>
              <a:t>12/05/2011</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6DD7ED1-3016-4A8C-B80E-1C50C0477ED5}" type="slidenum">
              <a:rPr lang="es-AR" smtClean="0"/>
              <a:pPr/>
              <a:t>‹Nº›</a:t>
            </a:fld>
            <a:endParaRPr lang="es-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90D7E6B-EAEF-43D3-AFCD-61A85C7B7CA6}" type="datetimeFigureOut">
              <a:rPr lang="es-AR" smtClean="0"/>
              <a:pPr/>
              <a:t>12/05/2011</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86DD7ED1-3016-4A8C-B80E-1C50C0477ED5}" type="slidenum">
              <a:rPr lang="es-AR" smtClean="0"/>
              <a:pPr/>
              <a:t>‹Nº›</a:t>
            </a:fld>
            <a:endParaRPr lang="es-AR"/>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90D7E6B-EAEF-43D3-AFCD-61A85C7B7CA6}" type="datetimeFigureOut">
              <a:rPr lang="es-AR" smtClean="0"/>
              <a:pPr/>
              <a:t>12/05/2011</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86DD7ED1-3016-4A8C-B80E-1C50C0477ED5}" type="slidenum">
              <a:rPr lang="es-AR" smtClean="0"/>
              <a:pPr/>
              <a:t>‹Nº›</a:t>
            </a:fld>
            <a:endParaRPr lang="es-AR"/>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90D7E6B-EAEF-43D3-AFCD-61A85C7B7CA6}" type="datetimeFigureOut">
              <a:rPr lang="es-AR" smtClean="0"/>
              <a:pPr/>
              <a:t>12/05/2011</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86DD7ED1-3016-4A8C-B80E-1C50C0477ED5}" type="slidenum">
              <a:rPr lang="es-AR" smtClean="0"/>
              <a:pPr/>
              <a:t>‹Nº›</a:t>
            </a:fld>
            <a:endParaRPr lang="es-AR"/>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0D7E6B-EAEF-43D3-AFCD-61A85C7B7CA6}" type="datetimeFigureOut">
              <a:rPr lang="es-AR" smtClean="0"/>
              <a:pPr/>
              <a:t>12/05/2011</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86DD7ED1-3016-4A8C-B80E-1C50C0477ED5}"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90D7E6B-EAEF-43D3-AFCD-61A85C7B7CA6}" type="datetimeFigureOut">
              <a:rPr lang="es-AR" smtClean="0"/>
              <a:pPr/>
              <a:t>12/05/2011</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86DD7ED1-3016-4A8C-B80E-1C50C0477ED5}"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90D7E6B-EAEF-43D3-AFCD-61A85C7B7CA6}" type="datetimeFigureOut">
              <a:rPr lang="es-AR" smtClean="0"/>
              <a:pPr/>
              <a:t>12/05/2011</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86DD7ED1-3016-4A8C-B80E-1C50C0477ED5}"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B90D7E6B-EAEF-43D3-AFCD-61A85C7B7CA6}" type="datetimeFigureOut">
              <a:rPr lang="es-AR" smtClean="0"/>
              <a:pPr/>
              <a:t>12/05/2011</a:t>
            </a:fld>
            <a:endParaRPr lang="es-AR"/>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AR"/>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86DD7ED1-3016-4A8C-B80E-1C50C0477ED5}" type="slidenum">
              <a:rPr lang="es-AR" smtClean="0"/>
              <a:pPr/>
              <a:t>‹Nº›</a:t>
            </a:fld>
            <a:endParaRPr lang="es-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tretch>
            <a:fillRect/>
          </a:stretch>
        </p:blipFill>
        <p:spPr>
          <a:xfrm>
            <a:off x="3203848" y="2564904"/>
            <a:ext cx="2690774" cy="3168352"/>
          </a:xfrm>
          <a:prstGeom prst="ellipse">
            <a:avLst/>
          </a:prstGeom>
          <a:ln w="76200" cap="rnd">
            <a:solidFill>
              <a:srgbClr val="680000"/>
            </a:solidFill>
            <a:prstDash val="solid"/>
          </a:ln>
          <a:effectLst>
            <a:glow rad="139700">
              <a:schemeClr val="accent4">
                <a:satMod val="175000"/>
                <a:alpha val="40000"/>
              </a:schemeClr>
            </a:glow>
            <a:outerShdw blurRad="63500" sx="102000" sy="102000" algn="ctr" rotWithShape="0">
              <a:prstClr val="black">
                <a:alpha val="40000"/>
              </a:prstClr>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2" name="1 Título"/>
          <p:cNvSpPr>
            <a:spLocks noGrp="1"/>
          </p:cNvSpPr>
          <p:nvPr>
            <p:ph type="title"/>
          </p:nvPr>
        </p:nvSpPr>
        <p:spPr>
          <a:xfrm>
            <a:off x="457200" y="274638"/>
            <a:ext cx="8003232" cy="1282154"/>
          </a:xfrm>
        </p:spPr>
        <p:txBody>
          <a:bodyPr>
            <a:noAutofit/>
          </a:bodyPr>
          <a:lstStyle/>
          <a:p>
            <a:r>
              <a:rPr lang="es-UY" sz="6000"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La </a:t>
            </a:r>
            <a:r>
              <a:rPr lang="es-UY" sz="6000" dirty="0" err="1" smtClean="0">
                <a:solidFill>
                  <a:schemeClr val="accent2">
                    <a:lumMod val="75000"/>
                  </a:schemeClr>
                </a:solidFill>
                <a:effectLst>
                  <a:outerShdw blurRad="38100" dist="38100" dir="2700000" algn="tl">
                    <a:srgbClr val="000000">
                      <a:alpha val="43137"/>
                    </a:srgbClr>
                  </a:outerShdw>
                </a:effectLst>
                <a:latin typeface="Monotype Corsiva" pitchFamily="66" charset="0"/>
              </a:rPr>
              <a:t>Maison</a:t>
            </a:r>
            <a:r>
              <a:rPr lang="es-UY" sz="6000"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
            </a:r>
            <a:br>
              <a:rPr lang="es-UY" sz="6000"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br>
            <a:r>
              <a:rPr lang="es-UY" sz="6000"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Bar</a:t>
            </a:r>
            <a:endParaRPr lang="es-UY" sz="6000" dirty="0">
              <a:solidFill>
                <a:schemeClr val="accent2">
                  <a:lumMod val="75000"/>
                </a:schemeClr>
              </a:solidFill>
              <a:effectLst>
                <a:outerShdw blurRad="38100" dist="38100" dir="2700000" algn="tl">
                  <a:srgbClr val="000000">
                    <a:alpha val="43137"/>
                  </a:srgbClr>
                </a:outerShdw>
              </a:effectLst>
              <a:latin typeface="Monotype Corsiva" pitchFamily="66" charset="0"/>
            </a:endParaRPr>
          </a:p>
        </p:txBody>
      </p:sp>
    </p:spTree>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bar clasico.jpg"/>
          <p:cNvPicPr>
            <a:picLocks noGrp="1" noChangeAspect="1"/>
          </p:cNvPicPr>
          <p:nvPr>
            <p:ph idx="1"/>
          </p:nvPr>
        </p:nvPicPr>
        <p:blipFill>
          <a:blip r:embed="rId2" cstate="print"/>
          <a:stretch>
            <a:fillRect/>
          </a:stretch>
        </p:blipFill>
        <p:spPr>
          <a:xfrm>
            <a:off x="2190750" y="2615406"/>
            <a:ext cx="4762500" cy="3143250"/>
          </a:xfrm>
        </p:spPr>
      </p:pic>
      <p:sp>
        <p:nvSpPr>
          <p:cNvPr id="2" name="1 Título"/>
          <p:cNvSpPr>
            <a:spLocks noGrp="1"/>
          </p:cNvSpPr>
          <p:nvPr>
            <p:ph type="title"/>
          </p:nvPr>
        </p:nvSpPr>
        <p:spPr/>
        <p:txBody>
          <a:bodyPr>
            <a:normAutofit fontScale="90000"/>
          </a:bodyPr>
          <a:lstStyle/>
          <a:p>
            <a:r>
              <a:rPr lang="fr-FR" sz="3600" dirty="0" smtClean="0"/>
              <a:t/>
            </a:r>
            <a:br>
              <a:rPr lang="fr-FR" sz="3600" dirty="0" smtClean="0"/>
            </a:br>
            <a:r>
              <a:rPr lang="fr-FR" sz="3600" dirty="0" smtClean="0">
                <a:solidFill>
                  <a:srgbClr val="680000"/>
                </a:solidFill>
              </a:rPr>
              <a:t>La Maison Bar offre des spécialement exceptionnelles boissons dans l’hôtel Massalia. </a:t>
            </a:r>
            <a:r>
              <a:rPr lang="es-UY" dirty="0" smtClean="0"/>
              <a:t/>
            </a:r>
            <a:br>
              <a:rPr lang="es-UY" dirty="0" smtClean="0"/>
            </a:br>
            <a:endParaRPr lang="es-UY"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vista desde adentro.jpg"/>
          <p:cNvPicPr>
            <a:picLocks noGrp="1" noChangeAspect="1"/>
          </p:cNvPicPr>
          <p:nvPr>
            <p:ph idx="1"/>
          </p:nvPr>
        </p:nvPicPr>
        <p:blipFill>
          <a:blip r:embed="rId2" cstate="print"/>
          <a:stretch>
            <a:fillRect/>
          </a:stretch>
        </p:blipFill>
        <p:spPr>
          <a:xfrm>
            <a:off x="4788024" y="3149671"/>
            <a:ext cx="2837654" cy="2122565"/>
          </a:xfrm>
        </p:spPr>
      </p:pic>
      <p:sp>
        <p:nvSpPr>
          <p:cNvPr id="2" name="1 Título"/>
          <p:cNvSpPr>
            <a:spLocks noGrp="1"/>
          </p:cNvSpPr>
          <p:nvPr>
            <p:ph type="title"/>
          </p:nvPr>
        </p:nvSpPr>
        <p:spPr>
          <a:xfrm>
            <a:off x="947398" y="116632"/>
            <a:ext cx="7272808" cy="2434282"/>
          </a:xfrm>
        </p:spPr>
        <p:txBody>
          <a:bodyPr>
            <a:noAutofit/>
          </a:bodyPr>
          <a:lstStyle/>
          <a:p>
            <a:r>
              <a:rPr lang="fr-FR" sz="2000" dirty="0" smtClean="0">
                <a:solidFill>
                  <a:srgbClr val="680000"/>
                </a:solidFill>
              </a:rPr>
              <a:t>Le </a:t>
            </a:r>
            <a:r>
              <a:rPr lang="fr-FR" sz="2000" dirty="0" smtClean="0">
                <a:solidFill>
                  <a:srgbClr val="680000"/>
                </a:solidFill>
              </a:rPr>
              <a:t>bar est ouvert chaque jour de 16hs à 24hs. Il y a un grand varié de boissons bon marche. </a:t>
            </a:r>
            <a:r>
              <a:rPr lang="es-UY" sz="2000" dirty="0" smtClean="0">
                <a:solidFill>
                  <a:srgbClr val="680000"/>
                </a:solidFill>
              </a:rPr>
              <a:t/>
            </a:r>
            <a:br>
              <a:rPr lang="es-UY" sz="2000" dirty="0" smtClean="0">
                <a:solidFill>
                  <a:srgbClr val="680000"/>
                </a:solidFill>
              </a:rPr>
            </a:br>
            <a:r>
              <a:rPr lang="fr-FR" sz="2000" dirty="0" smtClean="0">
                <a:solidFill>
                  <a:srgbClr val="680000"/>
                </a:solidFill>
              </a:rPr>
              <a:t>Ce bar est très classique, avec des madères robustes en ses meubles antiques et vous avez un point de vue magnifique sur la piscine</a:t>
            </a:r>
            <a:r>
              <a:rPr lang="fr-FR" sz="2000" dirty="0" smtClean="0"/>
              <a:t>.</a:t>
            </a:r>
            <a:r>
              <a:rPr lang="es-UY" sz="2400" dirty="0" smtClean="0"/>
              <a:t/>
            </a:r>
            <a:br>
              <a:rPr lang="es-UY" sz="2400" dirty="0" smtClean="0"/>
            </a:br>
            <a:endParaRPr lang="es-UY" sz="2400" dirty="0"/>
          </a:p>
        </p:txBody>
      </p:sp>
      <p:sp>
        <p:nvSpPr>
          <p:cNvPr id="2050" name="Rectangle 2"/>
          <p:cNvSpPr>
            <a:spLocks noChangeArrowheads="1"/>
          </p:cNvSpPr>
          <p:nvPr/>
        </p:nvSpPr>
        <p:spPr bwMode="auto">
          <a:xfrm rot="10506065" flipV="1">
            <a:off x="1304739" y="3780407"/>
            <a:ext cx="3154721"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400" b="0" i="0" u="none" strike="noStrike" cap="none" normalizeH="0" baseline="0" dirty="0" smtClean="0">
                <a:ln>
                  <a:noFill/>
                </a:ln>
                <a:solidFill>
                  <a:srgbClr val="680000"/>
                </a:solidFill>
                <a:effectLst/>
                <a:latin typeface="Arial" pitchFamily="34" charset="0"/>
                <a:ea typeface="Calibri" pitchFamily="34" charset="0"/>
                <a:cs typeface="Times New Roman" pitchFamily="18" charset="0"/>
              </a:rPr>
              <a:t>A la terrasse du café, tous les soirs, vous pouvez jouir de écouter jazz, nous avons de ce grand musicien avec saxophone. Le petit concert est à 21hs.</a:t>
            </a:r>
            <a:endParaRPr kumimoji="0" lang="fr-FR" sz="2400" b="0" i="0" u="none" strike="noStrike" cap="none" normalizeH="0" baseline="0" dirty="0" smtClean="0">
              <a:ln>
                <a:noFill/>
              </a:ln>
              <a:solidFill>
                <a:srgbClr val="68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Marcador de contenido" descr="bar_at_the_iberostar_odysseus.jpg"/>
          <p:cNvPicPr>
            <a:picLocks noGrp="1" noChangeAspect="1"/>
          </p:cNvPicPr>
          <p:nvPr>
            <p:ph idx="1"/>
          </p:nvPr>
        </p:nvPicPr>
        <p:blipFill>
          <a:blip r:embed="rId2" cstate="print"/>
          <a:stretch>
            <a:fillRect/>
          </a:stretch>
        </p:blipFill>
        <p:spPr>
          <a:xfrm>
            <a:off x="1500166" y="2071678"/>
            <a:ext cx="6034617" cy="4525963"/>
          </a:xfrm>
        </p:spPr>
      </p:pic>
      <p:sp>
        <p:nvSpPr>
          <p:cNvPr id="2" name="1 Título"/>
          <p:cNvSpPr>
            <a:spLocks noGrp="1"/>
          </p:cNvSpPr>
          <p:nvPr>
            <p:ph type="title"/>
          </p:nvPr>
        </p:nvSpPr>
        <p:spPr>
          <a:xfrm>
            <a:off x="688491" y="570156"/>
            <a:ext cx="7699934" cy="914628"/>
          </a:xfrm>
        </p:spPr>
        <p:txBody>
          <a:bodyPr>
            <a:normAutofit fontScale="90000"/>
          </a:bodyPr>
          <a:lstStyle/>
          <a:p>
            <a:r>
              <a:rPr lang="fr-FR" sz="3600" dirty="0" smtClean="0"/>
              <a:t/>
            </a:r>
            <a:br>
              <a:rPr lang="fr-FR" sz="3600" dirty="0" smtClean="0"/>
            </a:br>
            <a:r>
              <a:rPr lang="fr-FR" sz="3600" dirty="0" smtClean="0"/>
              <a:t/>
            </a:r>
            <a:br>
              <a:rPr lang="fr-FR" sz="3600" dirty="0" smtClean="0"/>
            </a:br>
            <a:r>
              <a:rPr lang="fr-FR" sz="3600" dirty="0" smtClean="0"/>
              <a:t/>
            </a:r>
            <a:br>
              <a:rPr lang="fr-FR" sz="3600" dirty="0" smtClean="0"/>
            </a:br>
            <a:r>
              <a:rPr lang="fr-FR" sz="3600" dirty="0" smtClean="0"/>
              <a:t/>
            </a:r>
            <a:br>
              <a:rPr lang="fr-FR" sz="3600" dirty="0" smtClean="0"/>
            </a:br>
            <a:r>
              <a:rPr lang="fr-FR" sz="2200" dirty="0" smtClean="0">
                <a:solidFill>
                  <a:srgbClr val="680000"/>
                </a:solidFill>
              </a:rPr>
              <a:t>Á côte du bar, vous pouvez trouver nous moderne comptoir, avec grand varié de boisson et notre barman vous préparer des les meilleurs coups. C’est aussi des nouvelles banquettes hautes et très confortables.</a:t>
            </a:r>
            <a:r>
              <a:rPr lang="es-UY" dirty="0" smtClean="0"/>
              <a:t/>
            </a:r>
            <a:br>
              <a:rPr lang="es-UY" dirty="0" smtClean="0"/>
            </a:br>
            <a:r>
              <a:rPr lang="fr-FR" dirty="0" smtClean="0"/>
              <a:t> </a:t>
            </a:r>
            <a:r>
              <a:rPr lang="es-UY" dirty="0" smtClean="0"/>
              <a:t/>
            </a:r>
            <a:br>
              <a:rPr lang="es-UY" dirty="0" smtClean="0"/>
            </a:br>
            <a:endParaRPr lang="es-UY"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fr-FR" dirty="0"/>
              <a:t>Le bar offre des spectacles distincts pour les hôtes. Des samedis par la nuit le bar offre le spectacle "par le ciel" au compte de l'école de cirque où il pourra jouir de deux heures d'un spectacle imperdable. Les Dimanches après 22 heures il peut accompagner les délicieux coups du piano au compte du maître Richard </a:t>
            </a:r>
            <a:r>
              <a:rPr lang="fr-FR" dirty="0" err="1"/>
              <a:t>Clayderman</a:t>
            </a:r>
            <a:endParaRPr lang="fr-FR" dirty="0"/>
          </a:p>
        </p:txBody>
      </p:sp>
      <p:sp>
        <p:nvSpPr>
          <p:cNvPr id="3" name="2 Título"/>
          <p:cNvSpPr>
            <a:spLocks noGrp="1"/>
          </p:cNvSpPr>
          <p:nvPr>
            <p:ph type="title"/>
          </p:nvPr>
        </p:nvSpPr>
        <p:spPr/>
        <p:txBody>
          <a:bodyPr/>
          <a:lstStyle/>
          <a:p>
            <a:r>
              <a:rPr lang="fr-FR" dirty="0">
                <a:solidFill>
                  <a:srgbClr val="680000"/>
                </a:solidFill>
              </a:rPr>
              <a:t>SPECTACLES</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6096" y="4581128"/>
            <a:ext cx="2592288" cy="201357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014338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fr-FR" dirty="0"/>
              <a:t>Les mardis et le jeudi après le déjeuner, le barman apprend de préparer ses coups aux hôtes de l'hôtel. Un mardi il apprend des recettes et pas à pas de Cidre avec jus de pomme et champagne et Amour Sauvage et un jeudi de coups de boissons glacées comme  Margarita congelés.</a:t>
            </a:r>
          </a:p>
        </p:txBody>
      </p:sp>
      <p:sp>
        <p:nvSpPr>
          <p:cNvPr id="3" name="2 Título"/>
          <p:cNvSpPr>
            <a:spLocks noGrp="1"/>
          </p:cNvSpPr>
          <p:nvPr>
            <p:ph type="title"/>
          </p:nvPr>
        </p:nvSpPr>
        <p:spPr/>
        <p:txBody>
          <a:bodyPr/>
          <a:lstStyle/>
          <a:p>
            <a:r>
              <a:rPr lang="fr-FR" dirty="0">
                <a:solidFill>
                  <a:srgbClr val="680000"/>
                </a:solidFill>
              </a:rPr>
              <a:t>COURS</a:t>
            </a: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4437112"/>
            <a:ext cx="2489572" cy="2043166"/>
          </a:xfrm>
          <a:prstGeom prst="rect">
            <a:avLst/>
          </a:prstGeom>
        </p:spPr>
      </p:pic>
    </p:spTree>
    <p:extLst>
      <p:ext uri="{BB962C8B-B14F-4D97-AF65-F5344CB8AC3E}">
        <p14:creationId xmlns:p14="http://schemas.microsoft.com/office/powerpoint/2010/main" val="34843836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1" y="2060849"/>
            <a:ext cx="7833192" cy="4065314"/>
          </a:xfrm>
        </p:spPr>
        <p:txBody>
          <a:bodyPr>
            <a:noAutofit/>
          </a:bodyPr>
          <a:lstStyle/>
          <a:p>
            <a:r>
              <a:rPr lang="fr-FR" sz="1000" dirty="0">
                <a:solidFill>
                  <a:srgbClr val="680000"/>
                </a:solidFill>
              </a:rPr>
              <a:t>-</a:t>
            </a:r>
            <a:r>
              <a:rPr lang="fr-FR" sz="1000" b="1" dirty="0">
                <a:solidFill>
                  <a:srgbClr val="680000"/>
                </a:solidFill>
              </a:rPr>
              <a:t>	Quelle sont les métiers d’un barman ?</a:t>
            </a:r>
          </a:p>
          <a:p>
            <a:r>
              <a:rPr lang="fr-FR" sz="1000" b="1" dirty="0">
                <a:solidFill>
                  <a:srgbClr val="680000"/>
                </a:solidFill>
              </a:rPr>
              <a:t>Les métiers d’un barman sont : être responsables au comptoir, préparer les boissons.</a:t>
            </a:r>
          </a:p>
          <a:p>
            <a:endParaRPr lang="fr-FR" sz="1000" b="1" dirty="0">
              <a:solidFill>
                <a:srgbClr val="680000"/>
              </a:solidFill>
            </a:endParaRPr>
          </a:p>
          <a:p>
            <a:r>
              <a:rPr lang="fr-FR" sz="1000" b="1" dirty="0">
                <a:solidFill>
                  <a:srgbClr val="680000"/>
                </a:solidFill>
              </a:rPr>
              <a:t>-	Pour quoi est-ce que vous avez choisir ce travail ?</a:t>
            </a:r>
          </a:p>
          <a:p>
            <a:r>
              <a:rPr lang="fr-FR" sz="1000" b="1" dirty="0">
                <a:solidFill>
                  <a:srgbClr val="680000"/>
                </a:solidFill>
              </a:rPr>
              <a:t>J’ai choisir ce travail parc que dans la vacance avec mes amis a la cote d’azur, j’avez profiter de l’occasion de travail dans le bar d’un disco et j’aimée</a:t>
            </a:r>
          </a:p>
          <a:p>
            <a:endParaRPr lang="fr-FR" sz="1000" b="1" dirty="0">
              <a:solidFill>
                <a:srgbClr val="680000"/>
              </a:solidFill>
            </a:endParaRPr>
          </a:p>
          <a:p>
            <a:r>
              <a:rPr lang="fr-FR" sz="1000" b="1" dirty="0">
                <a:solidFill>
                  <a:srgbClr val="680000"/>
                </a:solidFill>
              </a:rPr>
              <a:t>-	Ou est-ce que vous étudiez ?</a:t>
            </a:r>
          </a:p>
          <a:p>
            <a:r>
              <a:rPr lang="fr-FR" sz="1000" b="1" dirty="0">
                <a:solidFill>
                  <a:srgbClr val="680000"/>
                </a:solidFill>
              </a:rPr>
              <a:t>J’ai étudié dans l’université de Lausanne.</a:t>
            </a:r>
          </a:p>
          <a:p>
            <a:endParaRPr lang="fr-FR" sz="1000" b="1" dirty="0">
              <a:solidFill>
                <a:srgbClr val="680000"/>
              </a:solidFill>
            </a:endParaRPr>
          </a:p>
          <a:p>
            <a:r>
              <a:rPr lang="fr-FR" sz="1000" b="1" dirty="0">
                <a:solidFill>
                  <a:srgbClr val="680000"/>
                </a:solidFill>
              </a:rPr>
              <a:t>-	Quel est vous premier expérience du travail ?</a:t>
            </a:r>
          </a:p>
          <a:p>
            <a:r>
              <a:rPr lang="fr-FR" sz="1000" b="1" dirty="0">
                <a:solidFill>
                  <a:srgbClr val="680000"/>
                </a:solidFill>
              </a:rPr>
              <a:t>Ma première expérience du travail est dans l’hôtel Marriott de Lausanne. J’ai travail là pour cinq ans.</a:t>
            </a:r>
          </a:p>
          <a:p>
            <a:endParaRPr lang="fr-FR" sz="1000" b="1" dirty="0">
              <a:solidFill>
                <a:srgbClr val="680000"/>
              </a:solidFill>
            </a:endParaRPr>
          </a:p>
          <a:p>
            <a:r>
              <a:rPr lang="fr-FR" sz="1000" b="1" dirty="0">
                <a:solidFill>
                  <a:srgbClr val="680000"/>
                </a:solidFill>
              </a:rPr>
              <a:t>-	Comment est-ce que vous commencez dans cet hôtel ?</a:t>
            </a:r>
          </a:p>
          <a:p>
            <a:r>
              <a:rPr lang="fr-FR" sz="1000" b="1" dirty="0">
                <a:solidFill>
                  <a:srgbClr val="680000"/>
                </a:solidFill>
              </a:rPr>
              <a:t>Ma dernière chef me recommander pour travail dans cet hôtel.</a:t>
            </a:r>
          </a:p>
          <a:p>
            <a:endParaRPr lang="fr-FR" sz="1000" b="1" dirty="0">
              <a:solidFill>
                <a:srgbClr val="680000"/>
              </a:solidFill>
            </a:endParaRPr>
          </a:p>
          <a:p>
            <a:r>
              <a:rPr lang="fr-FR" sz="1000" b="1" dirty="0">
                <a:solidFill>
                  <a:srgbClr val="680000"/>
                </a:solidFill>
              </a:rPr>
              <a:t>-	Pour combien de temps est-ce que vous êtes barman ?</a:t>
            </a:r>
          </a:p>
          <a:p>
            <a:r>
              <a:rPr lang="fr-FR" sz="1000" b="1" dirty="0">
                <a:solidFill>
                  <a:srgbClr val="680000"/>
                </a:solidFill>
              </a:rPr>
              <a:t>Pour dix ans</a:t>
            </a:r>
          </a:p>
          <a:p>
            <a:endParaRPr lang="fr-FR" sz="1000" b="1" dirty="0">
              <a:solidFill>
                <a:srgbClr val="680000"/>
              </a:solidFill>
            </a:endParaRPr>
          </a:p>
          <a:p>
            <a:r>
              <a:rPr lang="fr-FR" sz="1000" b="1" dirty="0">
                <a:solidFill>
                  <a:srgbClr val="680000"/>
                </a:solidFill>
              </a:rPr>
              <a:t>-	Quel est la boisson alcoolique populaire ? Massalia Exceptionnelle</a:t>
            </a:r>
          </a:p>
          <a:p>
            <a:endParaRPr lang="fr-FR" sz="1000" b="1" dirty="0">
              <a:solidFill>
                <a:srgbClr val="680000"/>
              </a:solidFill>
            </a:endParaRPr>
          </a:p>
          <a:p>
            <a:r>
              <a:rPr lang="fr-FR" sz="1000" b="1" dirty="0">
                <a:solidFill>
                  <a:srgbClr val="680000"/>
                </a:solidFill>
              </a:rPr>
              <a:t>	Un jour come aujourd’hui, qu’est-ce que vous conseiller pour pendre boisson?</a:t>
            </a:r>
          </a:p>
          <a:p>
            <a:r>
              <a:rPr lang="fr-FR" sz="1000" b="1" dirty="0">
                <a:solidFill>
                  <a:srgbClr val="680000"/>
                </a:solidFill>
              </a:rPr>
              <a:t>-Amour Sauvage, c’est un cocktail qui est préparé avec de boisson à la crème au caramel, vodka et liqueur d’amande.</a:t>
            </a:r>
          </a:p>
        </p:txBody>
      </p:sp>
      <p:sp>
        <p:nvSpPr>
          <p:cNvPr id="3" name="2 Título"/>
          <p:cNvSpPr>
            <a:spLocks noGrp="1"/>
          </p:cNvSpPr>
          <p:nvPr>
            <p:ph type="title"/>
          </p:nvPr>
        </p:nvSpPr>
        <p:spPr/>
        <p:txBody>
          <a:bodyPr/>
          <a:lstStyle/>
          <a:p>
            <a:r>
              <a:rPr lang="fr-FR" dirty="0" smtClean="0">
                <a:solidFill>
                  <a:srgbClr val="680000"/>
                </a:solidFill>
              </a:rPr>
              <a:t>Entrevue </a:t>
            </a:r>
            <a:r>
              <a:rPr lang="fr-FR" dirty="0">
                <a:solidFill>
                  <a:srgbClr val="680000"/>
                </a:solidFill>
              </a:rPr>
              <a:t>avec </a:t>
            </a:r>
            <a:r>
              <a:rPr lang="fr-FR" dirty="0" smtClean="0">
                <a:solidFill>
                  <a:srgbClr val="680000"/>
                </a:solidFill>
              </a:rPr>
              <a:t>Barman</a:t>
            </a:r>
            <a:endParaRPr lang="fr-FR" dirty="0">
              <a:solidFill>
                <a:srgbClr val="680000"/>
              </a:solidFill>
            </a:endParaRPr>
          </a:p>
        </p:txBody>
      </p:sp>
    </p:spTree>
    <p:extLst>
      <p:ext uri="{BB962C8B-B14F-4D97-AF65-F5344CB8AC3E}">
        <p14:creationId xmlns:p14="http://schemas.microsoft.com/office/powerpoint/2010/main" val="14450780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688491" y="570156"/>
            <a:ext cx="7699934" cy="914628"/>
          </a:xfrm>
        </p:spPr>
        <p:txBody>
          <a:bodyPr/>
          <a:lstStyle/>
          <a:p>
            <a:r>
              <a:rPr lang="es-AR" sz="4800" dirty="0" smtClean="0">
                <a:solidFill>
                  <a:srgbClr val="680000"/>
                </a:solidFill>
              </a:rPr>
              <a:t>La </a:t>
            </a:r>
            <a:r>
              <a:rPr lang="fr-FR" sz="4800" dirty="0" smtClean="0">
                <a:solidFill>
                  <a:srgbClr val="680000"/>
                </a:solidFill>
              </a:rPr>
              <a:t>Spécialité de la Maison</a:t>
            </a:r>
            <a:br>
              <a:rPr lang="fr-FR" sz="4800" dirty="0" smtClean="0">
                <a:solidFill>
                  <a:srgbClr val="680000"/>
                </a:solidFill>
              </a:rPr>
            </a:br>
            <a:r>
              <a:rPr lang="fr-FR" sz="2000" i="1" dirty="0">
                <a:solidFill>
                  <a:srgbClr val="680000"/>
                </a:solidFill>
              </a:rPr>
              <a:t>Massalia </a:t>
            </a:r>
            <a:r>
              <a:rPr lang="fr-FR" sz="2000" i="1" dirty="0" smtClean="0">
                <a:solidFill>
                  <a:srgbClr val="680000"/>
                </a:solidFill>
              </a:rPr>
              <a:t>Exceptionnelle</a:t>
            </a:r>
            <a:endParaRPr lang="fr-FR" sz="4800" i="1" dirty="0">
              <a:solidFill>
                <a:srgbClr val="680000"/>
              </a:solidFill>
            </a:endParaRPr>
          </a:p>
        </p:txBody>
      </p:sp>
      <p:pic>
        <p:nvPicPr>
          <p:cNvPr id="6" name="5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30424" y="2247900"/>
            <a:ext cx="1683152" cy="3878263"/>
          </a:xfrm>
        </p:spPr>
      </p:pic>
    </p:spTree>
    <p:extLst>
      <p:ext uri="{BB962C8B-B14F-4D97-AF65-F5344CB8AC3E}">
        <p14:creationId xmlns:p14="http://schemas.microsoft.com/office/powerpoint/2010/main" val="10299299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fr-FR" dirty="0" smtClean="0">
                <a:solidFill>
                  <a:srgbClr val="680000"/>
                </a:solidFill>
              </a:rPr>
              <a:t>Les ingrédients</a:t>
            </a:r>
          </a:p>
          <a:p>
            <a:pPr>
              <a:buFont typeface="Wingdings" pitchFamily="2" charset="2"/>
              <a:buChar char="v"/>
            </a:pPr>
            <a:r>
              <a:rPr lang="es-AR" sz="1600" dirty="0" smtClean="0">
                <a:solidFill>
                  <a:srgbClr val="680000"/>
                </a:solidFill>
              </a:rPr>
              <a:t>40 ml </a:t>
            </a:r>
            <a:r>
              <a:rPr lang="es-AR" sz="1600" dirty="0" err="1" smtClean="0">
                <a:solidFill>
                  <a:srgbClr val="680000"/>
                </a:solidFill>
              </a:rPr>
              <a:t>Rhum</a:t>
            </a:r>
            <a:r>
              <a:rPr lang="es-AR" sz="1600" dirty="0" smtClean="0">
                <a:solidFill>
                  <a:srgbClr val="680000"/>
                </a:solidFill>
              </a:rPr>
              <a:t> </a:t>
            </a:r>
            <a:r>
              <a:rPr lang="es-AR" sz="1600" dirty="0" err="1" smtClean="0">
                <a:solidFill>
                  <a:srgbClr val="680000"/>
                </a:solidFill>
              </a:rPr>
              <a:t>Ambre</a:t>
            </a:r>
            <a:endParaRPr lang="es-AR" sz="1600" dirty="0" smtClean="0">
              <a:solidFill>
                <a:srgbClr val="680000"/>
              </a:solidFill>
            </a:endParaRPr>
          </a:p>
          <a:p>
            <a:pPr>
              <a:buFont typeface="Wingdings" pitchFamily="2" charset="2"/>
              <a:buChar char="v"/>
            </a:pPr>
            <a:r>
              <a:rPr lang="es-AR" sz="1600" dirty="0" smtClean="0">
                <a:solidFill>
                  <a:srgbClr val="680000"/>
                </a:solidFill>
              </a:rPr>
              <a:t>150 ml de </a:t>
            </a:r>
            <a:r>
              <a:rPr lang="es-AR" sz="1600" dirty="0" err="1" smtClean="0">
                <a:solidFill>
                  <a:srgbClr val="680000"/>
                </a:solidFill>
              </a:rPr>
              <a:t>jus</a:t>
            </a:r>
            <a:r>
              <a:rPr lang="es-AR" sz="1600" dirty="0" smtClean="0">
                <a:solidFill>
                  <a:srgbClr val="680000"/>
                </a:solidFill>
              </a:rPr>
              <a:t> de tomate</a:t>
            </a:r>
          </a:p>
          <a:p>
            <a:pPr>
              <a:buFont typeface="Wingdings" pitchFamily="2" charset="2"/>
              <a:buChar char="v"/>
            </a:pPr>
            <a:r>
              <a:rPr lang="es-AR" sz="1600" dirty="0" smtClean="0">
                <a:solidFill>
                  <a:srgbClr val="680000"/>
                </a:solidFill>
              </a:rPr>
              <a:t>1 </a:t>
            </a:r>
            <a:r>
              <a:rPr lang="es-AR" sz="1600" dirty="0" err="1" smtClean="0">
                <a:solidFill>
                  <a:srgbClr val="680000"/>
                </a:solidFill>
              </a:rPr>
              <a:t>trait</a:t>
            </a:r>
            <a:r>
              <a:rPr lang="es-AR" sz="1600" dirty="0" smtClean="0">
                <a:solidFill>
                  <a:srgbClr val="680000"/>
                </a:solidFill>
              </a:rPr>
              <a:t> de sauce </a:t>
            </a:r>
            <a:r>
              <a:rPr lang="es-AR" sz="1600" dirty="0" err="1" smtClean="0">
                <a:solidFill>
                  <a:srgbClr val="680000"/>
                </a:solidFill>
              </a:rPr>
              <a:t>piquante</a:t>
            </a:r>
            <a:endParaRPr lang="es-AR" sz="1600" dirty="0" smtClean="0">
              <a:solidFill>
                <a:srgbClr val="680000"/>
              </a:solidFill>
            </a:endParaRPr>
          </a:p>
          <a:p>
            <a:pPr>
              <a:buFont typeface="Wingdings" pitchFamily="2" charset="2"/>
              <a:buChar char="v"/>
            </a:pPr>
            <a:r>
              <a:rPr lang="es-AR" sz="1600" dirty="0" smtClean="0">
                <a:solidFill>
                  <a:srgbClr val="680000"/>
                </a:solidFill>
              </a:rPr>
              <a:t>2 </a:t>
            </a:r>
            <a:r>
              <a:rPr lang="es-AR" sz="1600" dirty="0" err="1" smtClean="0">
                <a:solidFill>
                  <a:srgbClr val="680000"/>
                </a:solidFill>
              </a:rPr>
              <a:t>traits</a:t>
            </a:r>
            <a:r>
              <a:rPr lang="es-AR" sz="1600" dirty="0" smtClean="0">
                <a:solidFill>
                  <a:srgbClr val="680000"/>
                </a:solidFill>
              </a:rPr>
              <a:t> de </a:t>
            </a:r>
            <a:r>
              <a:rPr lang="es-AR" sz="1600" dirty="0">
                <a:solidFill>
                  <a:srgbClr val="680000"/>
                </a:solidFill>
              </a:rPr>
              <a:t>sauce </a:t>
            </a:r>
            <a:r>
              <a:rPr lang="es-AR" sz="1600" dirty="0" err="1" smtClean="0">
                <a:solidFill>
                  <a:srgbClr val="680000"/>
                </a:solidFill>
              </a:rPr>
              <a:t>Worcestershire</a:t>
            </a:r>
            <a:endParaRPr lang="es-AR" sz="1600" dirty="0" smtClean="0">
              <a:solidFill>
                <a:srgbClr val="680000"/>
              </a:solidFill>
            </a:endParaRPr>
          </a:p>
          <a:p>
            <a:pPr>
              <a:buFont typeface="Wingdings" pitchFamily="2" charset="2"/>
              <a:buChar char="v"/>
            </a:pPr>
            <a:r>
              <a:rPr lang="es-AR" sz="1600" dirty="0" err="1" smtClean="0">
                <a:solidFill>
                  <a:srgbClr val="680000"/>
                </a:solidFill>
              </a:rPr>
              <a:t>Glaçons</a:t>
            </a:r>
            <a:endParaRPr lang="es-AR" sz="1600" dirty="0" smtClean="0">
              <a:solidFill>
                <a:srgbClr val="680000"/>
              </a:solidFill>
            </a:endParaRPr>
          </a:p>
          <a:p>
            <a:pPr>
              <a:buFont typeface="Wingdings" pitchFamily="2" charset="2"/>
              <a:buChar char="v"/>
            </a:pPr>
            <a:r>
              <a:rPr lang="es-AR" sz="1600" dirty="0" smtClean="0">
                <a:solidFill>
                  <a:srgbClr val="680000"/>
                </a:solidFill>
              </a:rPr>
              <a:t>1 </a:t>
            </a:r>
            <a:r>
              <a:rPr lang="es-AR" sz="1600" dirty="0" err="1" smtClean="0">
                <a:solidFill>
                  <a:srgbClr val="680000"/>
                </a:solidFill>
              </a:rPr>
              <a:t>quartier</a:t>
            </a:r>
            <a:r>
              <a:rPr lang="es-AR" sz="1600" dirty="0" smtClean="0">
                <a:solidFill>
                  <a:srgbClr val="680000"/>
                </a:solidFill>
              </a:rPr>
              <a:t> de </a:t>
            </a:r>
            <a:r>
              <a:rPr lang="es-AR" sz="1600" dirty="0" err="1" smtClean="0">
                <a:solidFill>
                  <a:srgbClr val="680000"/>
                </a:solidFill>
              </a:rPr>
              <a:t>limette</a:t>
            </a:r>
            <a:endParaRPr lang="es-AR" sz="1600" dirty="0" smtClean="0">
              <a:solidFill>
                <a:srgbClr val="680000"/>
              </a:solidFill>
            </a:endParaRPr>
          </a:p>
          <a:p>
            <a:pPr>
              <a:buFont typeface="Wingdings" pitchFamily="2" charset="2"/>
              <a:buChar char="v"/>
            </a:pPr>
            <a:r>
              <a:rPr lang="es-AR" sz="1600" dirty="0" smtClean="0">
                <a:solidFill>
                  <a:srgbClr val="680000"/>
                </a:solidFill>
              </a:rPr>
              <a:t>1 </a:t>
            </a:r>
            <a:r>
              <a:rPr lang="es-AR" sz="1600" dirty="0" err="1" smtClean="0">
                <a:solidFill>
                  <a:srgbClr val="680000"/>
                </a:solidFill>
              </a:rPr>
              <a:t>branche</a:t>
            </a:r>
            <a:r>
              <a:rPr lang="es-AR" sz="1600" dirty="0" smtClean="0">
                <a:solidFill>
                  <a:srgbClr val="680000"/>
                </a:solidFill>
              </a:rPr>
              <a:t> </a:t>
            </a:r>
            <a:r>
              <a:rPr lang="es-AR" sz="1600" dirty="0">
                <a:solidFill>
                  <a:srgbClr val="680000"/>
                </a:solidFill>
              </a:rPr>
              <a:t>de </a:t>
            </a:r>
            <a:r>
              <a:rPr lang="es-AR" sz="1600" dirty="0" err="1" smtClean="0">
                <a:solidFill>
                  <a:srgbClr val="680000"/>
                </a:solidFill>
              </a:rPr>
              <a:t>céleri</a:t>
            </a:r>
            <a:endParaRPr lang="es-AR" sz="1600" dirty="0" smtClean="0">
              <a:solidFill>
                <a:srgbClr val="680000"/>
              </a:solidFill>
            </a:endParaRPr>
          </a:p>
          <a:p>
            <a:pPr marL="0" indent="0">
              <a:buNone/>
            </a:pPr>
            <a:r>
              <a:rPr lang="es-AR" sz="1800" dirty="0" err="1" smtClean="0">
                <a:solidFill>
                  <a:srgbClr val="680000"/>
                </a:solidFill>
              </a:rPr>
              <a:t>Dans</a:t>
            </a:r>
            <a:r>
              <a:rPr lang="es-AR" sz="1800" dirty="0" smtClean="0">
                <a:solidFill>
                  <a:srgbClr val="680000"/>
                </a:solidFill>
              </a:rPr>
              <a:t> un </a:t>
            </a:r>
            <a:r>
              <a:rPr lang="es-AR" sz="1800" dirty="0" err="1" smtClean="0">
                <a:solidFill>
                  <a:srgbClr val="680000"/>
                </a:solidFill>
              </a:rPr>
              <a:t>verre</a:t>
            </a:r>
            <a:r>
              <a:rPr lang="es-AR" sz="1800" dirty="0" smtClean="0">
                <a:solidFill>
                  <a:srgbClr val="680000"/>
                </a:solidFill>
              </a:rPr>
              <a:t> </a:t>
            </a:r>
            <a:r>
              <a:rPr lang="fr-FR" sz="1800" dirty="0">
                <a:solidFill>
                  <a:srgbClr val="680000"/>
                </a:solidFill>
              </a:rPr>
              <a:t>contenant quelques glaçons, ajouter tous les ingrédients, sauf le quartier de limette et la branche de céleri. Remuer à l’aide d’une cuillère à mélange</a:t>
            </a:r>
            <a:r>
              <a:rPr lang="fr-FR" sz="1800" dirty="0" smtClean="0">
                <a:solidFill>
                  <a:srgbClr val="680000"/>
                </a:solidFill>
              </a:rPr>
              <a:t>. </a:t>
            </a:r>
            <a:r>
              <a:rPr lang="fr-FR" sz="1800" dirty="0">
                <a:solidFill>
                  <a:srgbClr val="680000"/>
                </a:solidFill>
              </a:rPr>
              <a:t>Garnir d’un quartier de limette et d’une branche de céleri</a:t>
            </a:r>
            <a:r>
              <a:rPr lang="fr-FR" sz="1800" dirty="0" smtClean="0">
                <a:solidFill>
                  <a:srgbClr val="680000"/>
                </a:solidFill>
              </a:rPr>
              <a:t>. </a:t>
            </a:r>
          </a:p>
          <a:p>
            <a:pPr marL="0" indent="0">
              <a:buNone/>
            </a:pPr>
            <a:endParaRPr lang="es-AR" sz="2000" dirty="0" smtClean="0">
              <a:solidFill>
                <a:srgbClr val="680000"/>
              </a:solidFill>
            </a:endParaRPr>
          </a:p>
          <a:p>
            <a:pPr marL="0" indent="0">
              <a:buNone/>
            </a:pPr>
            <a:endParaRPr lang="fr-FR" dirty="0">
              <a:solidFill>
                <a:srgbClr val="680000"/>
              </a:solidFill>
            </a:endParaRPr>
          </a:p>
        </p:txBody>
      </p:sp>
      <p:sp>
        <p:nvSpPr>
          <p:cNvPr id="3" name="2 Título"/>
          <p:cNvSpPr>
            <a:spLocks noGrp="1"/>
          </p:cNvSpPr>
          <p:nvPr>
            <p:ph type="title"/>
          </p:nvPr>
        </p:nvSpPr>
        <p:spPr/>
        <p:txBody>
          <a:bodyPr/>
          <a:lstStyle/>
          <a:p>
            <a:r>
              <a:rPr lang="es-AR" dirty="0" smtClean="0">
                <a:solidFill>
                  <a:srgbClr val="680000"/>
                </a:solidFill>
              </a:rPr>
              <a:t>La </a:t>
            </a:r>
            <a:r>
              <a:rPr lang="es-AR" dirty="0" err="1" smtClean="0">
                <a:solidFill>
                  <a:srgbClr val="680000"/>
                </a:solidFill>
              </a:rPr>
              <a:t>Recette</a:t>
            </a:r>
            <a:r>
              <a:rPr lang="es-AR" dirty="0"/>
              <a:t/>
            </a:r>
            <a:br>
              <a:rPr lang="es-AR" dirty="0"/>
            </a:br>
            <a:r>
              <a:rPr lang="es-AR" sz="2400" i="1" dirty="0" err="1">
                <a:solidFill>
                  <a:srgbClr val="680000"/>
                </a:solidFill>
              </a:rPr>
              <a:t>Massalia</a:t>
            </a:r>
            <a:r>
              <a:rPr lang="es-AR" sz="2400" i="1" dirty="0">
                <a:solidFill>
                  <a:srgbClr val="680000"/>
                </a:solidFill>
              </a:rPr>
              <a:t> </a:t>
            </a:r>
            <a:r>
              <a:rPr lang="es-AR" sz="2400" i="1" dirty="0" err="1">
                <a:solidFill>
                  <a:srgbClr val="680000"/>
                </a:solidFill>
              </a:rPr>
              <a:t>Exceptionnelle</a:t>
            </a:r>
            <a:endParaRPr lang="fr-FR" sz="2400" i="1" dirty="0">
              <a:solidFill>
                <a:srgbClr val="680000"/>
              </a:solidFill>
            </a:endParaRPr>
          </a:p>
        </p:txBody>
      </p:sp>
    </p:spTree>
    <p:extLst>
      <p:ext uri="{BB962C8B-B14F-4D97-AF65-F5344CB8AC3E}">
        <p14:creationId xmlns:p14="http://schemas.microsoft.com/office/powerpoint/2010/main" val="18685355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224</TotalTime>
  <Words>259</Words>
  <Application>Microsoft Office PowerPoint</Application>
  <PresentationFormat>Presentación en pantalla (4:3)</PresentationFormat>
  <Paragraphs>44</Paragraphs>
  <Slides>9</Slides>
  <Notes>1</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Cartoné</vt:lpstr>
      <vt:lpstr>La Maison Bar</vt:lpstr>
      <vt:lpstr> La Maison Bar offre des spécialement exceptionnelles boissons dans l’hôtel Massalia.  </vt:lpstr>
      <vt:lpstr>Le bar est ouvert chaque jour de 16hs à 24hs. Il y a un grand varié de boissons bon marche.  Ce bar est très classique, avec des madères robustes en ses meubles antiques et vous avez un point de vue magnifique sur la piscine. </vt:lpstr>
      <vt:lpstr>    Á côte du bar, vous pouvez trouver nous moderne comptoir, avec grand varié de boisson et notre barman vous préparer des les meilleurs coups. C’est aussi des nouvelles banquettes hautes et très confortables.   </vt:lpstr>
      <vt:lpstr>SPECTACLES</vt:lpstr>
      <vt:lpstr>COURS</vt:lpstr>
      <vt:lpstr>Entrevue avec Barman</vt:lpstr>
      <vt:lpstr>La Spécialité de la Maison Massalia Exceptionnelle</vt:lpstr>
      <vt:lpstr>La Recette Massalia Exceptionnelle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Jesica Francovig</dc:creator>
  <cp:lastModifiedBy>Carina</cp:lastModifiedBy>
  <cp:revision>26</cp:revision>
  <dcterms:created xsi:type="dcterms:W3CDTF">2011-04-28T19:28:13Z</dcterms:created>
  <dcterms:modified xsi:type="dcterms:W3CDTF">2011-05-12T17:41:24Z</dcterms:modified>
</cp:coreProperties>
</file>